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9.jpeg"/><Relationship Id="rId5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Relationship Id="rId4" Type="http://schemas.openxmlformats.org/officeDocument/2006/relationships/image" Target="../media/image5.jpeg"/><Relationship Id="rId5" Type="http://schemas.openxmlformats.org/officeDocument/2006/relationships/image" Target="../media/image13.jpeg"/><Relationship Id="rId6" Type="http://schemas.openxmlformats.org/officeDocument/2006/relationships/image" Target="../media/image19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20.jpe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lick to edit title"/>
          <p:cNvSpPr txBox="1"/>
          <p:nvPr>
            <p:ph type="title" hasCustomPrompt="1"/>
          </p:nvPr>
        </p:nvSpPr>
        <p:spPr>
          <a:xfrm>
            <a:off x="3150704" y="495087"/>
            <a:ext cx="8389575" cy="244116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40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0" name="Body Level One…"/>
          <p:cNvSpPr txBox="1"/>
          <p:nvPr>
            <p:ph type="body" sz="quarter" idx="1" hasCustomPrompt="1"/>
          </p:nvPr>
        </p:nvSpPr>
        <p:spPr>
          <a:xfrm>
            <a:off x="3150704" y="3167504"/>
            <a:ext cx="8389575" cy="175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0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lick to edit title"/>
          <p:cNvSpPr txBox="1"/>
          <p:nvPr>
            <p:ph type="title" hasCustomPrompt="1"/>
          </p:nvPr>
        </p:nvSpPr>
        <p:spPr>
          <a:xfrm>
            <a:off x="3150704" y="495087"/>
            <a:ext cx="8389575" cy="244116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40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33" name="Body Level One…"/>
          <p:cNvSpPr txBox="1"/>
          <p:nvPr>
            <p:ph type="body" sz="quarter" idx="1" hasCustomPrompt="1"/>
          </p:nvPr>
        </p:nvSpPr>
        <p:spPr>
          <a:xfrm>
            <a:off x="3150704" y="3167504"/>
            <a:ext cx="8389575" cy="175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Body Level One…"/>
          <p:cNvSpPr txBox="1"/>
          <p:nvPr>
            <p:ph type="body" idx="1" hasCustomPrompt="1"/>
          </p:nvPr>
        </p:nvSpPr>
        <p:spPr>
          <a:xfrm>
            <a:off x="838200" y="1825625"/>
            <a:ext cx="10515600" cy="34745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5" name="Click to edit title"/>
          <p:cNvSpPr txBox="1"/>
          <p:nvPr>
            <p:ph type="title" hasCustomPrompt="1"/>
          </p:nvPr>
        </p:nvSpPr>
        <p:spPr>
          <a:xfrm>
            <a:off x="1524000" y="1599246"/>
            <a:ext cx="9144000" cy="191071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z="5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Body Level One…"/>
          <p:cNvSpPr txBox="1"/>
          <p:nvPr>
            <p:ph type="body" sz="half" idx="1" hasCustomPrompt="1"/>
          </p:nvPr>
        </p:nvSpPr>
        <p:spPr>
          <a:xfrm>
            <a:off x="838199" y="1825625"/>
            <a:ext cx="5181599" cy="34344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6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Body Level One…"/>
          <p:cNvSpPr txBox="1"/>
          <p:nvPr>
            <p:ph type="body" sz="quarter" idx="1" hasCustomPrompt="1"/>
          </p:nvPr>
        </p:nvSpPr>
        <p:spPr>
          <a:xfrm>
            <a:off x="836612" y="2505075"/>
            <a:ext cx="5176885" cy="27655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7" name="Text Placeholder 4"/>
          <p:cNvSpPr/>
          <p:nvPr>
            <p:ph type="body" sz="quarter" idx="21" hasCustomPrompt="1"/>
          </p:nvPr>
        </p:nvSpPr>
        <p:spPr>
          <a:xfrm>
            <a:off x="6172199" y="1711495"/>
            <a:ext cx="5186364" cy="7924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178" name="Text Placeholder 2"/>
          <p:cNvSpPr/>
          <p:nvPr>
            <p:ph type="body" sz="quarter" idx="22" hasCustomPrompt="1"/>
          </p:nvPr>
        </p:nvSpPr>
        <p:spPr>
          <a:xfrm>
            <a:off x="836613" y="1712639"/>
            <a:ext cx="5183189" cy="7924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179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Body Level One…"/>
          <p:cNvSpPr txBox="1"/>
          <p:nvPr>
            <p:ph type="body" sz="half" idx="1" hasCustomPrompt="1"/>
          </p:nvPr>
        </p:nvSpPr>
        <p:spPr>
          <a:xfrm>
            <a:off x="457717" y="545091"/>
            <a:ext cx="5393267" cy="441401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0" name="Text Placeholder 3"/>
          <p:cNvSpPr/>
          <p:nvPr>
            <p:ph type="body" sz="half" idx="21" hasCustomPrompt="1"/>
          </p:nvPr>
        </p:nvSpPr>
        <p:spPr>
          <a:xfrm>
            <a:off x="6231466" y="545091"/>
            <a:ext cx="5393267" cy="441402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Picture Placeholder 2"/>
          <p:cNvSpPr/>
          <p:nvPr>
            <p:ph type="pic" idx="21"/>
          </p:nvPr>
        </p:nvSpPr>
        <p:spPr>
          <a:xfrm rot="344365">
            <a:off x="765923" y="687337"/>
            <a:ext cx="10591525" cy="349130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</p:spPr>
        <p:txBody>
          <a:bodyPr lIns="91439" rIns="91439"/>
          <a:lstStyle/>
          <a:p>
            <a:pPr/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688488" y="4486018"/>
            <a:ext cx="10816985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lick to edit title"/>
          <p:cNvSpPr txBox="1"/>
          <p:nvPr>
            <p:ph type="title" hasCustomPrompt="1"/>
          </p:nvPr>
        </p:nvSpPr>
        <p:spPr>
          <a:xfrm>
            <a:off x="690040" y="1204856"/>
            <a:ext cx="10799596" cy="191071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25" name="Body Level One…"/>
          <p:cNvSpPr txBox="1"/>
          <p:nvPr>
            <p:ph type="body" sz="quarter" idx="1"/>
          </p:nvPr>
        </p:nvSpPr>
        <p:spPr>
          <a:xfrm>
            <a:off x="699248" y="3324431"/>
            <a:ext cx="10771790" cy="15001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Body Level One…"/>
          <p:cNvSpPr txBox="1"/>
          <p:nvPr>
            <p:ph type="body" idx="1" hasCustomPrompt="1"/>
          </p:nvPr>
        </p:nvSpPr>
        <p:spPr>
          <a:xfrm>
            <a:off x="838200" y="1825625"/>
            <a:ext cx="10515600" cy="34745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lick to edit title"/>
          <p:cNvSpPr txBox="1"/>
          <p:nvPr>
            <p:ph type="title" hasCustomPrompt="1"/>
          </p:nvPr>
        </p:nvSpPr>
        <p:spPr>
          <a:xfrm>
            <a:off x="3150704" y="495087"/>
            <a:ext cx="8389575" cy="244116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4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50" name="Body Level One…"/>
          <p:cNvSpPr txBox="1"/>
          <p:nvPr>
            <p:ph type="body" sz="quarter" idx="1" hasCustomPrompt="1"/>
          </p:nvPr>
        </p:nvSpPr>
        <p:spPr>
          <a:xfrm>
            <a:off x="3150704" y="3167504"/>
            <a:ext cx="8389575" cy="175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Body Level One…"/>
          <p:cNvSpPr txBox="1"/>
          <p:nvPr>
            <p:ph type="body" idx="1" hasCustomPrompt="1"/>
          </p:nvPr>
        </p:nvSpPr>
        <p:spPr>
          <a:xfrm>
            <a:off x="838200" y="1825625"/>
            <a:ext cx="10515600" cy="347450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1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Body Level One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2" name="Click to title"/>
          <p:cNvSpPr txBox="1"/>
          <p:nvPr>
            <p:ph type="title" hasCustomPrompt="1"/>
          </p:nvPr>
        </p:nvSpPr>
        <p:spPr>
          <a:xfrm>
            <a:off x="1524000" y="1599246"/>
            <a:ext cx="9144000" cy="191071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z="5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title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Body Level One…"/>
          <p:cNvSpPr txBox="1"/>
          <p:nvPr>
            <p:ph type="body" sz="half" idx="1" hasCustomPrompt="1"/>
          </p:nvPr>
        </p:nvSpPr>
        <p:spPr>
          <a:xfrm>
            <a:off x="838199" y="1825625"/>
            <a:ext cx="5181599" cy="34344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3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Body Level One…"/>
          <p:cNvSpPr txBox="1"/>
          <p:nvPr>
            <p:ph type="body" sz="quarter" idx="1" hasCustomPrompt="1"/>
          </p:nvPr>
        </p:nvSpPr>
        <p:spPr>
          <a:xfrm>
            <a:off x="836612" y="2505075"/>
            <a:ext cx="5176885" cy="27655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4" name="Text Placeholder 4"/>
          <p:cNvSpPr/>
          <p:nvPr>
            <p:ph type="body" sz="quarter" idx="21" hasCustomPrompt="1"/>
          </p:nvPr>
        </p:nvSpPr>
        <p:spPr>
          <a:xfrm>
            <a:off x="6172199" y="1711495"/>
            <a:ext cx="5186364" cy="7924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295" name="Text Placeholder 2"/>
          <p:cNvSpPr/>
          <p:nvPr>
            <p:ph type="body" sz="quarter" idx="22" hasCustomPrompt="1"/>
          </p:nvPr>
        </p:nvSpPr>
        <p:spPr>
          <a:xfrm>
            <a:off x="836613" y="1712639"/>
            <a:ext cx="5183189" cy="7924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296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Body Level One…"/>
          <p:cNvSpPr txBox="1"/>
          <p:nvPr>
            <p:ph type="body" sz="half" idx="1" hasCustomPrompt="1"/>
          </p:nvPr>
        </p:nvSpPr>
        <p:spPr>
          <a:xfrm>
            <a:off x="457717" y="545091"/>
            <a:ext cx="5393267" cy="441401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7" name="Text Placeholder 3"/>
          <p:cNvSpPr/>
          <p:nvPr>
            <p:ph type="body" sz="half" idx="21" hasCustomPrompt="1"/>
          </p:nvPr>
        </p:nvSpPr>
        <p:spPr>
          <a:xfrm>
            <a:off x="6231466" y="545091"/>
            <a:ext cx="5393267" cy="441402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Picture Placeholder 2"/>
          <p:cNvSpPr/>
          <p:nvPr>
            <p:ph type="pic" idx="21"/>
          </p:nvPr>
        </p:nvSpPr>
        <p:spPr>
          <a:xfrm rot="344365">
            <a:off x="765923" y="687337"/>
            <a:ext cx="10591525" cy="349130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</p:spPr>
        <p:txBody>
          <a:bodyPr lIns="91439" rIns="91439"/>
          <a:lstStyle/>
          <a:p>
            <a:pPr/>
          </a:p>
        </p:txBody>
      </p:sp>
      <p:sp>
        <p:nvSpPr>
          <p:cNvPr id="318" name="Body Level One…"/>
          <p:cNvSpPr txBox="1"/>
          <p:nvPr>
            <p:ph type="body" sz="quarter" idx="1" hasCustomPrompt="1"/>
          </p:nvPr>
        </p:nvSpPr>
        <p:spPr>
          <a:xfrm>
            <a:off x="688488" y="4486018"/>
            <a:ext cx="10816985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lick to edit title"/>
          <p:cNvSpPr txBox="1"/>
          <p:nvPr>
            <p:ph type="title" hasCustomPrompt="1"/>
          </p:nvPr>
        </p:nvSpPr>
        <p:spPr>
          <a:xfrm>
            <a:off x="690040" y="1204856"/>
            <a:ext cx="10799596" cy="191071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z="5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41" name="Body Level One…"/>
          <p:cNvSpPr txBox="1"/>
          <p:nvPr>
            <p:ph type="body" sz="quarter" idx="1" hasCustomPrompt="1"/>
          </p:nvPr>
        </p:nvSpPr>
        <p:spPr>
          <a:xfrm>
            <a:off x="699248" y="3324431"/>
            <a:ext cx="10771790" cy="15001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Body Level One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2" name="Click to title"/>
          <p:cNvSpPr txBox="1"/>
          <p:nvPr>
            <p:ph type="title" hasCustomPrompt="1"/>
          </p:nvPr>
        </p:nvSpPr>
        <p:spPr>
          <a:xfrm>
            <a:off x="1524000" y="1599246"/>
            <a:ext cx="9144000" cy="191071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z="5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title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ctangle 5"/>
          <p:cNvSpPr/>
          <p:nvPr/>
        </p:nvSpPr>
        <p:spPr>
          <a:xfrm>
            <a:off x="9128501" y="4277531"/>
            <a:ext cx="2805194" cy="2293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/>
          <p:nvPr>
            <p:ph type="body" sz="half" idx="1" hasCustomPrompt="1"/>
          </p:nvPr>
        </p:nvSpPr>
        <p:spPr>
          <a:xfrm>
            <a:off x="838199" y="1825625"/>
            <a:ext cx="5181599" cy="34344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/>
          <p:nvPr>
            <p:ph type="body" sz="quarter" idx="1" hasCustomPrompt="1"/>
          </p:nvPr>
        </p:nvSpPr>
        <p:spPr>
          <a:xfrm>
            <a:off x="836612" y="2505075"/>
            <a:ext cx="5176885" cy="27655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Text Placeholder 4"/>
          <p:cNvSpPr/>
          <p:nvPr>
            <p:ph type="body" sz="quarter" idx="21" hasCustomPrompt="1"/>
          </p:nvPr>
        </p:nvSpPr>
        <p:spPr>
          <a:xfrm>
            <a:off x="6172199" y="1711495"/>
            <a:ext cx="5186364" cy="7924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65" name="Text Placeholder 2"/>
          <p:cNvSpPr/>
          <p:nvPr>
            <p:ph type="body" sz="quarter" idx="22" hasCustomPrompt="1"/>
          </p:nvPr>
        </p:nvSpPr>
        <p:spPr>
          <a:xfrm>
            <a:off x="836613" y="1712639"/>
            <a:ext cx="5183189" cy="7924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66" name="Click to edit title"/>
          <p:cNvSpPr txBox="1"/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Body Level One…"/>
          <p:cNvSpPr txBox="1"/>
          <p:nvPr>
            <p:ph type="body" sz="half" idx="1" hasCustomPrompt="1"/>
          </p:nvPr>
        </p:nvSpPr>
        <p:spPr>
          <a:xfrm>
            <a:off x="457717" y="545091"/>
            <a:ext cx="5393267" cy="441401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Text Placeholder 3"/>
          <p:cNvSpPr/>
          <p:nvPr>
            <p:ph type="body" sz="half" idx="21" hasCustomPrompt="1"/>
          </p:nvPr>
        </p:nvSpPr>
        <p:spPr>
          <a:xfrm>
            <a:off x="6231466" y="545091"/>
            <a:ext cx="5393267" cy="441402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Picture Placeholder 2"/>
          <p:cNvSpPr/>
          <p:nvPr>
            <p:ph type="pic" idx="21"/>
          </p:nvPr>
        </p:nvSpPr>
        <p:spPr>
          <a:xfrm rot="344365">
            <a:off x="765923" y="687337"/>
            <a:ext cx="10591525" cy="349130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</p:spPr>
        <p:txBody>
          <a:bodyPr lIns="91439" rIns="91439"/>
          <a:lstStyle/>
          <a:p>
            <a:pPr/>
          </a:p>
        </p:txBody>
      </p:sp>
      <p:sp>
        <p:nvSpPr>
          <p:cNvPr id="88" name="Body Level One…"/>
          <p:cNvSpPr txBox="1"/>
          <p:nvPr>
            <p:ph type="body" sz="quarter" idx="1" hasCustomPrompt="1"/>
          </p:nvPr>
        </p:nvSpPr>
        <p:spPr>
          <a:xfrm>
            <a:off x="688488" y="4486018"/>
            <a:ext cx="10816985" cy="804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Click to edit title"/>
          <p:cNvSpPr txBox="1"/>
          <p:nvPr>
            <p:ph type="title" hasCustomPrompt="1"/>
          </p:nvPr>
        </p:nvSpPr>
        <p:spPr>
          <a:xfrm>
            <a:off x="690040" y="1204856"/>
            <a:ext cx="10799596" cy="191071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1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699248" y="3324431"/>
            <a:ext cx="10771790" cy="15001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<Relationship Id="rId3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/>
          <p:nvPr>
            <p:ph type="ctrTitle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/>
          <a:lstStyle/>
          <a:p>
            <a:pPr/>
            <a:r>
              <a:t>Online Community Monitoring</a:t>
            </a:r>
          </a:p>
        </p:txBody>
      </p:sp>
      <p:sp>
        <p:nvSpPr>
          <p:cNvPr id="363" name="Subtitle 2"/>
          <p:cNvSpPr txBox="1"/>
          <p:nvPr>
            <p:ph type="subTitle" sz="quarter" idx="1"/>
          </p:nvPr>
        </p:nvSpPr>
        <p:spPr>
          <a:xfrm>
            <a:off x="3150704" y="1356123"/>
            <a:ext cx="8389575" cy="1752601"/>
          </a:xfrm>
          <a:prstGeom prst="rect">
            <a:avLst/>
          </a:prstGeom>
        </p:spPr>
        <p:txBody>
          <a:bodyPr/>
          <a:lstStyle/>
          <a:p>
            <a:pPr/>
            <a:r>
              <a:t>Tracking Changes in Subreddit Sentiments</a:t>
            </a:r>
          </a:p>
        </p:txBody>
      </p:sp>
      <p:sp>
        <p:nvSpPr>
          <p:cNvPr id="364" name="Subtitle 2"/>
          <p:cNvSpPr txBox="1"/>
          <p:nvPr/>
        </p:nvSpPr>
        <p:spPr>
          <a:xfrm>
            <a:off x="87148" y="5672516"/>
            <a:ext cx="4358211" cy="112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Natural Language Processing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DATS 6312, Section 11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Team 3, Final Project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Ashish Telukunta, Jonathan Schild, Thomas Stanton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roup 26"/>
          <p:cNvGrpSpPr/>
          <p:nvPr/>
        </p:nvGrpSpPr>
        <p:grpSpPr>
          <a:xfrm>
            <a:off x="273855" y="1925257"/>
            <a:ext cx="7493753" cy="3715730"/>
            <a:chOff x="0" y="0"/>
            <a:chExt cx="7493751" cy="3715729"/>
          </a:xfrm>
        </p:grpSpPr>
        <p:pic>
          <p:nvPicPr>
            <p:cNvPr id="464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726020" y="-1"/>
              <a:ext cx="3767732" cy="1857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TextBox 5"/>
            <p:cNvSpPr txBox="1"/>
            <p:nvPr/>
          </p:nvSpPr>
          <p:spPr>
            <a:xfrm>
              <a:off x="4948265" y="106390"/>
              <a:ext cx="93726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RoBerta</a:t>
              </a:r>
            </a:p>
          </p:txBody>
        </p:sp>
        <p:pic>
          <p:nvPicPr>
            <p:cNvPr id="46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26019" y="1857863"/>
              <a:ext cx="3767733" cy="18578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3767732" cy="1857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8" name="TextBox 6"/>
            <p:cNvSpPr txBox="1"/>
            <p:nvPr/>
          </p:nvSpPr>
          <p:spPr>
            <a:xfrm>
              <a:off x="4592659" y="2042576"/>
              <a:ext cx="93726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Electra</a:t>
              </a:r>
            </a:p>
          </p:txBody>
        </p:sp>
        <p:sp>
          <p:nvSpPr>
            <p:cNvPr id="469" name="TextBox 24"/>
            <p:cNvSpPr txBox="1"/>
            <p:nvPr/>
          </p:nvSpPr>
          <p:spPr>
            <a:xfrm>
              <a:off x="1076159" y="97829"/>
              <a:ext cx="93726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Bert1</a:t>
              </a:r>
            </a:p>
          </p:txBody>
        </p:sp>
        <p:pic>
          <p:nvPicPr>
            <p:cNvPr id="470" name="Picture 10" descr="Picture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57864"/>
              <a:ext cx="3726018" cy="1837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1" name="TextBox 25"/>
            <p:cNvSpPr txBox="1"/>
            <p:nvPr/>
          </p:nvSpPr>
          <p:spPr>
            <a:xfrm>
              <a:off x="1244766" y="2007468"/>
              <a:ext cx="93726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Bert2</a:t>
              </a:r>
            </a:p>
          </p:txBody>
        </p:sp>
      </p:grpSp>
      <p:pic>
        <p:nvPicPr>
          <p:cNvPr id="473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02294" y="80107"/>
            <a:ext cx="4346270" cy="214314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r/gwu...</a:t>
            </a:r>
          </a:p>
        </p:txBody>
      </p:sp>
      <p:sp>
        <p:nvSpPr>
          <p:cNvPr id="475" name="Oval 15"/>
          <p:cNvSpPr/>
          <p:nvPr/>
        </p:nvSpPr>
        <p:spPr>
          <a:xfrm>
            <a:off x="6021444" y="4219797"/>
            <a:ext cx="648971" cy="1054333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Oval 27"/>
          <p:cNvSpPr/>
          <p:nvPr/>
        </p:nvSpPr>
        <p:spPr>
          <a:xfrm>
            <a:off x="5954091" y="2132974"/>
            <a:ext cx="799382" cy="128329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7" name="Oval 28"/>
          <p:cNvSpPr/>
          <p:nvPr/>
        </p:nvSpPr>
        <p:spPr>
          <a:xfrm>
            <a:off x="2041046" y="1868470"/>
            <a:ext cx="1085875" cy="138908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8" name="Oval 29"/>
          <p:cNvSpPr/>
          <p:nvPr/>
        </p:nvSpPr>
        <p:spPr>
          <a:xfrm>
            <a:off x="2172616" y="3771041"/>
            <a:ext cx="787217" cy="150308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9" name="Oval 30"/>
          <p:cNvSpPr/>
          <p:nvPr/>
        </p:nvSpPr>
        <p:spPr>
          <a:xfrm>
            <a:off x="6825197" y="3251320"/>
            <a:ext cx="563483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0" name="Oval 31"/>
          <p:cNvSpPr/>
          <p:nvPr/>
        </p:nvSpPr>
        <p:spPr>
          <a:xfrm>
            <a:off x="6809708" y="4974001"/>
            <a:ext cx="725929" cy="497069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1" name="Oval 32"/>
          <p:cNvSpPr/>
          <p:nvPr/>
        </p:nvSpPr>
        <p:spPr>
          <a:xfrm>
            <a:off x="3084232" y="5115412"/>
            <a:ext cx="725929" cy="259523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2" name="Oval 33"/>
          <p:cNvSpPr/>
          <p:nvPr/>
        </p:nvSpPr>
        <p:spPr>
          <a:xfrm>
            <a:off x="3051052" y="3332336"/>
            <a:ext cx="725929" cy="259523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Demonstration...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ontent Placeholder 9"/>
          <p:cNvSpPr txBox="1"/>
          <p:nvPr>
            <p:ph type="body" idx="1"/>
          </p:nvPr>
        </p:nvSpPr>
        <p:spPr>
          <a:xfrm>
            <a:off x="838200" y="1825624"/>
            <a:ext cx="10515600" cy="347451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</a:pPr>
            <a:r>
              <a:t>Conceptualization/description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</a:pPr>
            <a:r>
              <a:t>Training model to predict emotion and sentiment of text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</a:pPr>
            <a:r>
              <a:t>Scrape Reddit data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</a:pPr>
            <a:r>
              <a:t>Apply model(s)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</a:pPr>
            <a:r>
              <a:t>Plot sentiments over time</a:t>
            </a:r>
          </a:p>
        </p:txBody>
      </p:sp>
      <p:sp>
        <p:nvSpPr>
          <p:cNvPr id="367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Project 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ontent Placeholder 9"/>
          <p:cNvSpPr txBox="1"/>
          <p:nvPr>
            <p:ph type="body" idx="1"/>
          </p:nvPr>
        </p:nvSpPr>
        <p:spPr>
          <a:xfrm>
            <a:off x="838200" y="1768473"/>
            <a:ext cx="10515600" cy="3474509"/>
          </a:xfrm>
          <a:prstGeom prst="rect">
            <a:avLst/>
          </a:prstGeom>
        </p:spPr>
        <p:txBody>
          <a:bodyPr/>
          <a:lstStyle/>
          <a:p>
            <a:pPr marL="406908" indent="-406908" defTabSz="813816">
              <a:spcBef>
                <a:spcPts val="800"/>
              </a:spcBef>
              <a:buSzPct val="100000"/>
              <a:buAutoNum type="arabicPeriod" startAt="1"/>
              <a:defRPr sz="2492"/>
            </a:pPr>
            <a:r>
              <a:t>Data</a:t>
            </a:r>
            <a:endParaRPr sz="712"/>
          </a:p>
          <a:p>
            <a:pPr marL="406908" indent="-406908" defTabSz="813816">
              <a:spcBef>
                <a:spcPts val="800"/>
              </a:spcBef>
              <a:buSzPct val="100000"/>
              <a:buAutoNum type="arabicPeriod" startAt="1"/>
              <a:defRPr sz="2492"/>
            </a:pPr>
            <a:r>
              <a:t>Model identification</a:t>
            </a:r>
          </a:p>
          <a:p>
            <a:pPr lvl="1" marL="1017269" indent="-406908" defTabSz="813816">
              <a:spcBef>
                <a:spcPts val="400"/>
              </a:spcBef>
              <a:buAutoNum type="alphaLcParenR" startAt="1"/>
              <a:defRPr sz="1779"/>
            </a:pPr>
            <a:r>
              <a:t>Positive/Negative sentiment</a:t>
            </a:r>
            <a:endParaRPr sz="2136">
              <a:solidFill>
                <a:srgbClr val="000000"/>
              </a:solidFill>
            </a:endParaRPr>
          </a:p>
          <a:p>
            <a:pPr lvl="2" marL="1424177" indent="-406908" defTabSz="813816">
              <a:spcBef>
                <a:spcPts val="400"/>
              </a:spcBef>
              <a:buAutoNum type="romanLcPeriod" startAt="1"/>
              <a:defRPr sz="1424"/>
            </a:pPr>
            <a:r>
              <a:t>Hugging Face’s pipeline</a:t>
            </a:r>
            <a:endParaRPr sz="1779">
              <a:solidFill>
                <a:srgbClr val="000000"/>
              </a:solidFill>
            </a:endParaRPr>
          </a:p>
          <a:p>
            <a:pPr lvl="1" marL="1017269" indent="-406908" defTabSz="813816">
              <a:spcBef>
                <a:spcPts val="400"/>
              </a:spcBef>
              <a:buAutoNum type="alphaLcParenR" startAt="1"/>
              <a:defRPr sz="1779"/>
            </a:pPr>
            <a:r>
              <a:t>Emotions</a:t>
            </a:r>
            <a:endParaRPr sz="2136">
              <a:solidFill>
                <a:srgbClr val="000000"/>
              </a:solidFill>
            </a:endParaRPr>
          </a:p>
          <a:p>
            <a:pPr lvl="2" marL="1424177" indent="-406908" defTabSz="813816">
              <a:spcBef>
                <a:spcPts val="400"/>
              </a:spcBef>
              <a:buAutoNum type="romanLcPeriod" startAt="1"/>
              <a:defRPr sz="1424"/>
            </a:pPr>
            <a:r>
              <a:t>BERT1, BERT2 (pseudo-labeling)</a:t>
            </a:r>
            <a:endParaRPr sz="1779">
              <a:solidFill>
                <a:srgbClr val="000000"/>
              </a:solidFill>
            </a:endParaRPr>
          </a:p>
          <a:p>
            <a:pPr lvl="2" marL="1424177" indent="-406908" defTabSz="813816">
              <a:spcBef>
                <a:spcPts val="400"/>
              </a:spcBef>
              <a:buAutoNum type="romanLcPeriod" startAt="1"/>
              <a:defRPr sz="1424"/>
            </a:pPr>
            <a:r>
              <a:t>RoBERTa</a:t>
            </a:r>
          </a:p>
          <a:p>
            <a:pPr lvl="2" marL="1424177" indent="-406908" defTabSz="813816">
              <a:spcBef>
                <a:spcPts val="400"/>
              </a:spcBef>
              <a:buAutoNum type="romanLcPeriod" startAt="1"/>
              <a:defRPr sz="1424"/>
            </a:pPr>
            <a:r>
              <a:t>ELECTRA</a:t>
            </a:r>
            <a:endParaRPr sz="712"/>
          </a:p>
          <a:p>
            <a:pPr marL="406908" indent="-406908" defTabSz="813816">
              <a:spcBef>
                <a:spcPts val="800"/>
              </a:spcBef>
              <a:buSzPct val="100000"/>
              <a:buAutoNum type="arabicPeriod" startAt="1"/>
              <a:defRPr sz="2492"/>
            </a:pPr>
            <a:r>
              <a:t>Tuning</a:t>
            </a:r>
          </a:p>
          <a:p>
            <a:pPr lvl="1" marL="1017269" indent="-406908" defTabSz="813816">
              <a:spcBef>
                <a:spcPts val="400"/>
              </a:spcBef>
              <a:buAutoNum type="alphaLcParenR" startAt="1"/>
              <a:defRPr sz="1779"/>
            </a:pPr>
            <a:r>
              <a:t>Hyperparameters</a:t>
            </a:r>
            <a:endParaRPr sz="2136">
              <a:solidFill>
                <a:srgbClr val="000000"/>
              </a:solidFill>
            </a:endParaRPr>
          </a:p>
          <a:p>
            <a:pPr lvl="1" marL="1017269" indent="-406908" defTabSz="813816">
              <a:spcBef>
                <a:spcPts val="400"/>
              </a:spcBef>
              <a:buAutoNum type="alphaLcParenR" startAt="1"/>
              <a:defRPr sz="1779"/>
            </a:pPr>
            <a:r>
              <a:t>Optimizer, Loss function</a:t>
            </a:r>
          </a:p>
        </p:txBody>
      </p:sp>
      <p:sp>
        <p:nvSpPr>
          <p:cNvPr id="370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Model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Model Performances</a:t>
            </a:r>
          </a:p>
        </p:txBody>
      </p:sp>
      <p:graphicFrame>
        <p:nvGraphicFramePr>
          <p:cNvPr id="373" name="Table 1"/>
          <p:cNvGraphicFramePr/>
          <p:nvPr/>
        </p:nvGraphicFramePr>
        <p:xfrm>
          <a:off x="2602928" y="2591839"/>
          <a:ext cx="6209289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54584"/>
                <a:gridCol w="2322414"/>
                <a:gridCol w="1432290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Validation Accuracy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F1 Score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002C4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BERT1 (w/o Reddit data)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0.9520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0.9582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BERT2 (w/Reddit data)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0.9100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0.9140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Electra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0.9531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0.9530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Roberta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0.9502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0.9502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ontent Placeholder 9"/>
          <p:cNvSpPr txBox="1"/>
          <p:nvPr>
            <p:ph type="body" sz="half" idx="1"/>
          </p:nvPr>
        </p:nvSpPr>
        <p:spPr>
          <a:xfrm>
            <a:off x="838200" y="1825624"/>
            <a:ext cx="6365231" cy="3474510"/>
          </a:xfrm>
          <a:prstGeom prst="rect">
            <a:avLst/>
          </a:prstGeom>
        </p:spPr>
        <p:txBody>
          <a:bodyPr/>
          <a:lstStyle/>
          <a:p>
            <a:pPr marL="384047" indent="-384047" defTabSz="768095">
              <a:lnSpc>
                <a:spcPct val="150000"/>
              </a:lnSpc>
              <a:spcBef>
                <a:spcPts val="800"/>
              </a:spcBef>
              <a:buSzPct val="100000"/>
              <a:buAutoNum type="arabicPeriod" startAt="1"/>
              <a:defRPr sz="2351"/>
            </a:pPr>
            <a:r>
              <a:t>Praw</a:t>
            </a:r>
          </a:p>
          <a:p>
            <a:pPr marL="384047" indent="-384047" defTabSz="768095">
              <a:lnSpc>
                <a:spcPct val="150000"/>
              </a:lnSpc>
              <a:spcBef>
                <a:spcPts val="800"/>
              </a:spcBef>
              <a:buSzPct val="100000"/>
              <a:buAutoNum type="arabicPeriod" startAt="1"/>
              <a:defRPr sz="2351"/>
            </a:pPr>
            <a:r>
              <a:t>Duration restrictions: day, week, month, year</a:t>
            </a:r>
          </a:p>
          <a:p>
            <a:pPr lvl="1" marL="960119" indent="-384047" defTabSz="768095">
              <a:lnSpc>
                <a:spcPct val="150000"/>
              </a:lnSpc>
              <a:spcBef>
                <a:spcPts val="400"/>
              </a:spcBef>
              <a:buAutoNum type="alphaLcParenR" startAt="1"/>
              <a:defRPr sz="1679"/>
            </a:pPr>
            <a:r>
              <a:t>No ability to specify date ranges</a:t>
            </a:r>
            <a:endParaRPr sz="2016">
              <a:solidFill>
                <a:srgbClr val="000000"/>
              </a:solidFill>
            </a:endParaRPr>
          </a:p>
          <a:p>
            <a:pPr marL="384047" indent="-384047" defTabSz="768095">
              <a:lnSpc>
                <a:spcPct val="150000"/>
              </a:lnSpc>
              <a:spcBef>
                <a:spcPts val="800"/>
              </a:spcBef>
              <a:buSzPct val="100000"/>
              <a:buAutoNum type="arabicPeriod" startAt="1"/>
              <a:defRPr sz="2351"/>
            </a:pPr>
            <a:r>
              <a:t>Data retrieved</a:t>
            </a:r>
          </a:p>
          <a:p>
            <a:pPr lvl="1" marL="960119" indent="-384047" defTabSz="768095">
              <a:lnSpc>
                <a:spcPct val="150000"/>
              </a:lnSpc>
              <a:spcBef>
                <a:spcPts val="400"/>
              </a:spcBef>
              <a:buAutoNum type="alphaLcParenR" startAt="1"/>
              <a:defRPr sz="1679"/>
            </a:pPr>
            <a:r>
              <a:t>Posts &amp; comments; specify number of each</a:t>
            </a:r>
            <a:endParaRPr sz="2016">
              <a:solidFill>
                <a:srgbClr val="000000"/>
              </a:solidFill>
            </a:endParaRPr>
          </a:p>
          <a:p>
            <a:pPr lvl="1" marL="960119" indent="-384047" defTabSz="768095">
              <a:lnSpc>
                <a:spcPct val="150000"/>
              </a:lnSpc>
              <a:spcBef>
                <a:spcPts val="400"/>
              </a:spcBef>
              <a:buAutoNum type="alphaLcParenR" startAt="1"/>
              <a:defRPr sz="1679"/>
            </a:pPr>
            <a:r>
              <a:t>Dates; enable grouping and averaging</a:t>
            </a:r>
          </a:p>
        </p:txBody>
      </p:sp>
      <p:sp>
        <p:nvSpPr>
          <p:cNvPr id="376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Reddit Scraper</a:t>
            </a:r>
          </a:p>
        </p:txBody>
      </p:sp>
      <p:pic>
        <p:nvPicPr>
          <p:cNvPr id="377" name="Screenshot 2023-12-10 at 11.51.24 PM.png" descr="Screenshot 2023-12-10 at 11.51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9595" y="1580970"/>
            <a:ext cx="4569862" cy="3474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ontent Placeholder 9"/>
          <p:cNvSpPr txBox="1"/>
          <p:nvPr>
            <p:ph type="body" idx="1"/>
          </p:nvPr>
        </p:nvSpPr>
        <p:spPr>
          <a:xfrm>
            <a:off x="838200" y="1825624"/>
            <a:ext cx="10515600" cy="3474510"/>
          </a:xfrm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 startAt="1"/>
            </a:pPr>
            <a:r>
              <a:t>Scrape parameters</a:t>
            </a: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  <a:r>
              <a:t>Top 40 comments for the top 50 posts</a:t>
            </a:r>
            <a:endParaRPr sz="2400">
              <a:solidFill>
                <a:srgbClr val="000000"/>
              </a:solidFill>
            </a:endParaRP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  <a:r>
              <a:t>For past month, grouped to daily intervals</a:t>
            </a:r>
            <a:endParaRPr sz="2400">
              <a:solidFill>
                <a:srgbClr val="000000"/>
              </a:solidFill>
            </a:endParaRP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</a:p>
          <a:p>
            <a:pPr marL="457200" indent="-457200">
              <a:buSzPct val="100000"/>
              <a:buAutoNum type="arabicPeriod" startAt="1"/>
            </a:pPr>
            <a:r>
              <a:t>Examples…</a:t>
            </a: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  <a:r>
              <a:t>r/pics</a:t>
            </a:r>
            <a:endParaRPr sz="2400">
              <a:solidFill>
                <a:srgbClr val="000000"/>
              </a:solidFill>
            </a:endParaRP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  <a:r>
              <a:t>r/funny</a:t>
            </a:r>
            <a:endParaRPr sz="2400">
              <a:solidFill>
                <a:srgbClr val="000000"/>
              </a:solidFill>
            </a:endParaRP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  <a:r>
              <a:t>r/wallstreetbets</a:t>
            </a:r>
          </a:p>
          <a:p>
            <a:pPr lvl="1" marL="1143000" indent="-457200">
              <a:spcBef>
                <a:spcPts val="500"/>
              </a:spcBef>
              <a:buAutoNum type="alphaLcParenR" startAt="1"/>
              <a:defRPr sz="2000"/>
            </a:pPr>
            <a:r>
              <a:t>r/gwu</a:t>
            </a:r>
          </a:p>
        </p:txBody>
      </p:sp>
      <p:sp>
        <p:nvSpPr>
          <p:cNvPr id="380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Model Application: Preview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r/pics…</a:t>
            </a:r>
          </a:p>
        </p:txBody>
      </p:sp>
      <p:pic>
        <p:nvPicPr>
          <p:cNvPr id="38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791" y="89646"/>
            <a:ext cx="4344647" cy="21425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 14"/>
          <p:cNvGrpSpPr/>
          <p:nvPr/>
        </p:nvGrpSpPr>
        <p:grpSpPr>
          <a:xfrm>
            <a:off x="291032" y="1908320"/>
            <a:ext cx="7536192" cy="3718810"/>
            <a:chOff x="0" y="0"/>
            <a:chExt cx="7536191" cy="3718808"/>
          </a:xfrm>
        </p:grpSpPr>
        <p:grpSp>
          <p:nvGrpSpPr>
            <p:cNvPr id="388" name="Group 13"/>
            <p:cNvGrpSpPr/>
            <p:nvPr/>
          </p:nvGrpSpPr>
          <p:grpSpPr>
            <a:xfrm>
              <a:off x="0" y="-1"/>
              <a:ext cx="3768857" cy="3718810"/>
              <a:chOff x="0" y="0"/>
              <a:chExt cx="3768855" cy="3718808"/>
            </a:xfrm>
          </p:grpSpPr>
          <p:pic>
            <p:nvPicPr>
              <p:cNvPr id="384" name="Picture 3" descr="Picture 3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3768856" cy="18586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5" name="TextBox 5"/>
              <p:cNvSpPr txBox="1"/>
              <p:nvPr/>
            </p:nvSpPr>
            <p:spPr>
              <a:xfrm>
                <a:off x="2589835" y="634232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Bert1</a:t>
                </a:r>
              </a:p>
            </p:txBody>
          </p:sp>
          <p:pic>
            <p:nvPicPr>
              <p:cNvPr id="386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1860388"/>
                <a:ext cx="3768856" cy="18584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7" name="TextBox 7"/>
              <p:cNvSpPr txBox="1"/>
              <p:nvPr/>
            </p:nvSpPr>
            <p:spPr>
              <a:xfrm>
                <a:off x="337481" y="2521521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Bert2</a:t>
                </a:r>
              </a:p>
            </p:txBody>
          </p:sp>
        </p:grpSp>
        <p:grpSp>
          <p:nvGrpSpPr>
            <p:cNvPr id="393" name="Group 12"/>
            <p:cNvGrpSpPr/>
            <p:nvPr/>
          </p:nvGrpSpPr>
          <p:grpSpPr>
            <a:xfrm>
              <a:off x="3768856" y="847"/>
              <a:ext cx="3767336" cy="3715533"/>
              <a:chOff x="0" y="0"/>
              <a:chExt cx="3767335" cy="3715533"/>
            </a:xfrm>
          </p:grpSpPr>
          <p:pic>
            <p:nvPicPr>
              <p:cNvPr id="389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-1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0" name="Picture 4" descr="Picture 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857668"/>
                <a:ext cx="3767336" cy="1857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1" name="TextBox 1"/>
              <p:cNvSpPr txBox="1"/>
              <p:nvPr/>
            </p:nvSpPr>
            <p:spPr>
              <a:xfrm>
                <a:off x="437803" y="526512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RoBerta</a:t>
                </a:r>
              </a:p>
            </p:txBody>
          </p:sp>
          <p:sp>
            <p:nvSpPr>
              <p:cNvPr id="392" name="TextBox 11"/>
              <p:cNvSpPr txBox="1"/>
              <p:nvPr/>
            </p:nvSpPr>
            <p:spPr>
              <a:xfrm>
                <a:off x="630073" y="2137355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Electra</a:t>
                </a:r>
              </a:p>
            </p:txBody>
          </p:sp>
        </p:grpSp>
      </p:grpSp>
      <p:sp>
        <p:nvSpPr>
          <p:cNvPr id="395" name="Oval 15"/>
          <p:cNvSpPr/>
          <p:nvPr/>
        </p:nvSpPr>
        <p:spPr>
          <a:xfrm>
            <a:off x="2459201" y="2732588"/>
            <a:ext cx="374941" cy="494703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6" name="Oval 18"/>
          <p:cNvSpPr/>
          <p:nvPr/>
        </p:nvSpPr>
        <p:spPr>
          <a:xfrm>
            <a:off x="6230470" y="2805013"/>
            <a:ext cx="406015" cy="480185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7" name="Oval 19"/>
          <p:cNvSpPr/>
          <p:nvPr/>
        </p:nvSpPr>
        <p:spPr>
          <a:xfrm>
            <a:off x="6203579" y="4774998"/>
            <a:ext cx="385483" cy="540997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8" name="Oval 20"/>
          <p:cNvSpPr/>
          <p:nvPr/>
        </p:nvSpPr>
        <p:spPr>
          <a:xfrm>
            <a:off x="2493389" y="4703279"/>
            <a:ext cx="313485" cy="42986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9" name="Oval 21"/>
          <p:cNvSpPr/>
          <p:nvPr/>
        </p:nvSpPr>
        <p:spPr>
          <a:xfrm>
            <a:off x="1697772" y="3757872"/>
            <a:ext cx="374941" cy="585023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0" name="Oval 22"/>
          <p:cNvSpPr/>
          <p:nvPr/>
        </p:nvSpPr>
        <p:spPr>
          <a:xfrm>
            <a:off x="1709402" y="2560611"/>
            <a:ext cx="357717" cy="494705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Oval 23"/>
          <p:cNvSpPr/>
          <p:nvPr/>
        </p:nvSpPr>
        <p:spPr>
          <a:xfrm>
            <a:off x="5403760" y="1894156"/>
            <a:ext cx="498869" cy="648399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Oval 24"/>
          <p:cNvSpPr/>
          <p:nvPr/>
        </p:nvSpPr>
        <p:spPr>
          <a:xfrm>
            <a:off x="5473570" y="3708327"/>
            <a:ext cx="374941" cy="585023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3" name="Oval 25"/>
          <p:cNvSpPr/>
          <p:nvPr/>
        </p:nvSpPr>
        <p:spPr>
          <a:xfrm>
            <a:off x="1778455" y="4991660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Oval 26"/>
          <p:cNvSpPr/>
          <p:nvPr/>
        </p:nvSpPr>
        <p:spPr>
          <a:xfrm>
            <a:off x="5540211" y="5019025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Oval 27"/>
          <p:cNvSpPr/>
          <p:nvPr/>
        </p:nvSpPr>
        <p:spPr>
          <a:xfrm>
            <a:off x="5505141" y="3055315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6" name="Oval 28"/>
          <p:cNvSpPr/>
          <p:nvPr/>
        </p:nvSpPr>
        <p:spPr>
          <a:xfrm>
            <a:off x="1778455" y="3057443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7" name="Oval 29"/>
          <p:cNvSpPr/>
          <p:nvPr/>
        </p:nvSpPr>
        <p:spPr>
          <a:xfrm>
            <a:off x="7171766" y="2858181"/>
            <a:ext cx="624953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8" name="Oval 30"/>
          <p:cNvSpPr/>
          <p:nvPr/>
        </p:nvSpPr>
        <p:spPr>
          <a:xfrm>
            <a:off x="7171766" y="4695769"/>
            <a:ext cx="624953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9" name="Oval 31"/>
          <p:cNvSpPr/>
          <p:nvPr/>
        </p:nvSpPr>
        <p:spPr>
          <a:xfrm>
            <a:off x="3396856" y="4695769"/>
            <a:ext cx="624954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Oval 32"/>
          <p:cNvSpPr/>
          <p:nvPr/>
        </p:nvSpPr>
        <p:spPr>
          <a:xfrm>
            <a:off x="3369421" y="2756279"/>
            <a:ext cx="624953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r/funny…</a:t>
            </a:r>
          </a:p>
        </p:txBody>
      </p:sp>
      <p:pic>
        <p:nvPicPr>
          <p:cNvPr id="41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907" y="91375"/>
            <a:ext cx="4323416" cy="2131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10"/>
          <p:cNvGrpSpPr/>
          <p:nvPr/>
        </p:nvGrpSpPr>
        <p:grpSpPr>
          <a:xfrm>
            <a:off x="274649" y="1920070"/>
            <a:ext cx="7534671" cy="3715339"/>
            <a:chOff x="0" y="0"/>
            <a:chExt cx="7534670" cy="3715338"/>
          </a:xfrm>
        </p:grpSpPr>
        <p:grpSp>
          <p:nvGrpSpPr>
            <p:cNvPr id="418" name="Group 9"/>
            <p:cNvGrpSpPr/>
            <p:nvPr/>
          </p:nvGrpSpPr>
          <p:grpSpPr>
            <a:xfrm>
              <a:off x="0" y="-1"/>
              <a:ext cx="3767336" cy="3712909"/>
              <a:chOff x="0" y="0"/>
              <a:chExt cx="3767335" cy="3712907"/>
            </a:xfrm>
          </p:grpSpPr>
          <p:pic>
            <p:nvPicPr>
              <p:cNvPr id="414" name="Picture 6" descr="Picture 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TextBox 3"/>
              <p:cNvSpPr txBox="1"/>
              <p:nvPr/>
            </p:nvSpPr>
            <p:spPr>
              <a:xfrm>
                <a:off x="1317319" y="706700"/>
                <a:ext cx="937261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Bert1</a:t>
                </a:r>
              </a:p>
            </p:txBody>
          </p:sp>
          <p:pic>
            <p:nvPicPr>
              <p:cNvPr id="416" name="Picture 8" descr="Picture 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1855238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7" name="TextBox 5"/>
              <p:cNvSpPr txBox="1"/>
              <p:nvPr/>
            </p:nvSpPr>
            <p:spPr>
              <a:xfrm>
                <a:off x="1618913" y="2415956"/>
                <a:ext cx="937261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Bert2</a:t>
                </a:r>
              </a:p>
            </p:txBody>
          </p:sp>
        </p:grpSp>
        <p:grpSp>
          <p:nvGrpSpPr>
            <p:cNvPr id="423" name="Group 7"/>
            <p:cNvGrpSpPr/>
            <p:nvPr/>
          </p:nvGrpSpPr>
          <p:grpSpPr>
            <a:xfrm>
              <a:off x="3767335" y="0"/>
              <a:ext cx="3767336" cy="3715338"/>
              <a:chOff x="0" y="0"/>
              <a:chExt cx="3767335" cy="3715338"/>
            </a:xfrm>
          </p:grpSpPr>
          <p:pic>
            <p:nvPicPr>
              <p:cNvPr id="419" name="Picture 2" descr="Picture 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1857669"/>
                <a:ext cx="3767336" cy="1857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0" name="TextBox 1"/>
              <p:cNvSpPr txBox="1"/>
              <p:nvPr/>
            </p:nvSpPr>
            <p:spPr>
              <a:xfrm>
                <a:off x="2614007" y="1964789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Electra</a:t>
                </a:r>
              </a:p>
            </p:txBody>
          </p:sp>
          <p:pic>
            <p:nvPicPr>
              <p:cNvPr id="421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-1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2" name="TextBox 6"/>
              <p:cNvSpPr txBox="1"/>
              <p:nvPr/>
            </p:nvSpPr>
            <p:spPr>
              <a:xfrm>
                <a:off x="1054148" y="116827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RoBerta</a:t>
                </a:r>
              </a:p>
            </p:txBody>
          </p:sp>
        </p:grpSp>
      </p:grpSp>
      <p:sp>
        <p:nvSpPr>
          <p:cNvPr id="425" name="Oval 11"/>
          <p:cNvSpPr/>
          <p:nvPr/>
        </p:nvSpPr>
        <p:spPr>
          <a:xfrm>
            <a:off x="2197474" y="1995644"/>
            <a:ext cx="624305" cy="65255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6" name="Oval 13"/>
          <p:cNvSpPr/>
          <p:nvPr/>
        </p:nvSpPr>
        <p:spPr>
          <a:xfrm>
            <a:off x="2204616" y="3880937"/>
            <a:ext cx="564767" cy="574107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Oval 17"/>
          <p:cNvSpPr/>
          <p:nvPr/>
        </p:nvSpPr>
        <p:spPr>
          <a:xfrm>
            <a:off x="6009785" y="4116194"/>
            <a:ext cx="532217" cy="49867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8" name="Oval 18"/>
          <p:cNvSpPr/>
          <p:nvPr/>
        </p:nvSpPr>
        <p:spPr>
          <a:xfrm>
            <a:off x="5956605" y="2029141"/>
            <a:ext cx="624305" cy="65255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9" name="Oval 19"/>
          <p:cNvSpPr/>
          <p:nvPr/>
        </p:nvSpPr>
        <p:spPr>
          <a:xfrm>
            <a:off x="6492587" y="2878603"/>
            <a:ext cx="729747" cy="524277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0" name="Oval 20"/>
          <p:cNvSpPr/>
          <p:nvPr/>
        </p:nvSpPr>
        <p:spPr>
          <a:xfrm>
            <a:off x="6541999" y="4614864"/>
            <a:ext cx="729747" cy="524277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1" name="Oval 21"/>
          <p:cNvSpPr/>
          <p:nvPr/>
        </p:nvSpPr>
        <p:spPr>
          <a:xfrm>
            <a:off x="585785" y="2800119"/>
            <a:ext cx="489090" cy="652559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2" name="Oval 22"/>
          <p:cNvSpPr/>
          <p:nvPr/>
        </p:nvSpPr>
        <p:spPr>
          <a:xfrm>
            <a:off x="531488" y="4116194"/>
            <a:ext cx="586609" cy="955871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Oval 23"/>
          <p:cNvSpPr/>
          <p:nvPr/>
        </p:nvSpPr>
        <p:spPr>
          <a:xfrm>
            <a:off x="4300777" y="3775309"/>
            <a:ext cx="584654" cy="839555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4" name="Oval 24"/>
          <p:cNvSpPr/>
          <p:nvPr/>
        </p:nvSpPr>
        <p:spPr>
          <a:xfrm>
            <a:off x="4329934" y="2878603"/>
            <a:ext cx="584655" cy="564687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5" name="Oval 25"/>
          <p:cNvSpPr/>
          <p:nvPr/>
        </p:nvSpPr>
        <p:spPr>
          <a:xfrm>
            <a:off x="2702135" y="2636671"/>
            <a:ext cx="729747" cy="652559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Oval 26"/>
          <p:cNvSpPr/>
          <p:nvPr/>
        </p:nvSpPr>
        <p:spPr>
          <a:xfrm>
            <a:off x="2708972" y="4576493"/>
            <a:ext cx="985353" cy="788723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2294" y="80106"/>
            <a:ext cx="4346270" cy="214314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itle 8"/>
          <p:cNvSpPr txBox="1"/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pPr/>
            <a:r>
              <a:t>r/wallstreetbets...</a:t>
            </a:r>
          </a:p>
        </p:txBody>
      </p:sp>
      <p:grpSp>
        <p:nvGrpSpPr>
          <p:cNvPr id="450" name="Group 11"/>
          <p:cNvGrpSpPr/>
          <p:nvPr/>
        </p:nvGrpSpPr>
        <p:grpSpPr>
          <a:xfrm>
            <a:off x="281840" y="1907505"/>
            <a:ext cx="7666722" cy="3715728"/>
            <a:chOff x="0" y="0"/>
            <a:chExt cx="7666720" cy="3715727"/>
          </a:xfrm>
        </p:grpSpPr>
        <p:grpSp>
          <p:nvGrpSpPr>
            <p:cNvPr id="444" name="Group 10"/>
            <p:cNvGrpSpPr/>
            <p:nvPr/>
          </p:nvGrpSpPr>
          <p:grpSpPr>
            <a:xfrm>
              <a:off x="0" y="7297"/>
              <a:ext cx="3767731" cy="3708431"/>
              <a:chOff x="0" y="0"/>
              <a:chExt cx="3767730" cy="3708430"/>
            </a:xfrm>
          </p:grpSpPr>
          <p:pic>
            <p:nvPicPr>
              <p:cNvPr id="440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850566"/>
                <a:ext cx="3767731" cy="1857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1" name="TextBox 4"/>
              <p:cNvSpPr txBox="1"/>
              <p:nvPr/>
            </p:nvSpPr>
            <p:spPr>
              <a:xfrm>
                <a:off x="2329411" y="2569309"/>
                <a:ext cx="937260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Bert2</a:t>
                </a:r>
              </a:p>
            </p:txBody>
          </p:sp>
          <p:pic>
            <p:nvPicPr>
              <p:cNvPr id="442" name="Picture 4" descr="Picture 4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3767731" cy="1857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3" name="TextBox 3"/>
              <p:cNvSpPr txBox="1"/>
              <p:nvPr/>
            </p:nvSpPr>
            <p:spPr>
              <a:xfrm>
                <a:off x="1929584" y="552302"/>
                <a:ext cx="937260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Bert1</a:t>
                </a:r>
              </a:p>
            </p:txBody>
          </p:sp>
        </p:grpSp>
        <p:grpSp>
          <p:nvGrpSpPr>
            <p:cNvPr id="449" name="Group 9"/>
            <p:cNvGrpSpPr/>
            <p:nvPr/>
          </p:nvGrpSpPr>
          <p:grpSpPr>
            <a:xfrm>
              <a:off x="3826687" y="0"/>
              <a:ext cx="3840034" cy="3690205"/>
              <a:chOff x="0" y="0"/>
              <a:chExt cx="3840032" cy="3690204"/>
            </a:xfrm>
          </p:grpSpPr>
          <p:pic>
            <p:nvPicPr>
              <p:cNvPr id="445" name="Picture 8" descr="Picture 8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767731" cy="18578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6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832340"/>
                <a:ext cx="3767731" cy="1857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7" name="TextBox 1"/>
              <p:cNvSpPr txBox="1"/>
              <p:nvPr/>
            </p:nvSpPr>
            <p:spPr>
              <a:xfrm>
                <a:off x="527124" y="577381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RoBerta</a:t>
                </a:r>
              </a:p>
            </p:txBody>
          </p:sp>
          <p:sp>
            <p:nvSpPr>
              <p:cNvPr id="448" name="TextBox 7"/>
              <p:cNvSpPr txBox="1"/>
              <p:nvPr/>
            </p:nvSpPr>
            <p:spPr>
              <a:xfrm>
                <a:off x="2902772" y="1947314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Electra</a:t>
                </a:r>
              </a:p>
            </p:txBody>
          </p:sp>
        </p:grpSp>
      </p:grpSp>
      <p:sp>
        <p:nvSpPr>
          <p:cNvPr id="451" name="Oval 12"/>
          <p:cNvSpPr/>
          <p:nvPr/>
        </p:nvSpPr>
        <p:spPr>
          <a:xfrm>
            <a:off x="1038552" y="1907505"/>
            <a:ext cx="1580231" cy="712117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Oval 13"/>
          <p:cNvSpPr/>
          <p:nvPr/>
        </p:nvSpPr>
        <p:spPr>
          <a:xfrm>
            <a:off x="4871725" y="1907505"/>
            <a:ext cx="1514787" cy="63902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3" name="Oval 14"/>
          <p:cNvSpPr/>
          <p:nvPr/>
        </p:nvSpPr>
        <p:spPr>
          <a:xfrm>
            <a:off x="4941878" y="3670641"/>
            <a:ext cx="1444635" cy="81347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4" name="Oval 15"/>
          <p:cNvSpPr/>
          <p:nvPr/>
        </p:nvSpPr>
        <p:spPr>
          <a:xfrm>
            <a:off x="993310" y="3670641"/>
            <a:ext cx="1625473" cy="93707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5" name="Oval 16"/>
          <p:cNvSpPr/>
          <p:nvPr/>
        </p:nvSpPr>
        <p:spPr>
          <a:xfrm>
            <a:off x="3369421" y="2756279"/>
            <a:ext cx="624953" cy="572711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6" name="Oval 17"/>
          <p:cNvSpPr/>
          <p:nvPr/>
        </p:nvSpPr>
        <p:spPr>
          <a:xfrm>
            <a:off x="3369421" y="4489022"/>
            <a:ext cx="657785" cy="690533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7" name="Oval 18"/>
          <p:cNvSpPr/>
          <p:nvPr/>
        </p:nvSpPr>
        <p:spPr>
          <a:xfrm>
            <a:off x="7114786" y="4162912"/>
            <a:ext cx="746251" cy="690533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Oval 19"/>
          <p:cNvSpPr/>
          <p:nvPr/>
        </p:nvSpPr>
        <p:spPr>
          <a:xfrm>
            <a:off x="7219861" y="3088942"/>
            <a:ext cx="545395" cy="434087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9" name="Oval 20"/>
          <p:cNvSpPr/>
          <p:nvPr/>
        </p:nvSpPr>
        <p:spPr>
          <a:xfrm>
            <a:off x="5373684" y="5029198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Oval 21"/>
          <p:cNvSpPr/>
          <p:nvPr/>
        </p:nvSpPr>
        <p:spPr>
          <a:xfrm>
            <a:off x="1547014" y="5122834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Oval 22"/>
          <p:cNvSpPr/>
          <p:nvPr/>
        </p:nvSpPr>
        <p:spPr>
          <a:xfrm>
            <a:off x="1542252" y="3258439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2" name="Oval 23"/>
          <p:cNvSpPr/>
          <p:nvPr/>
        </p:nvSpPr>
        <p:spPr>
          <a:xfrm>
            <a:off x="5373684" y="3221694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